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12192000"/>
  <p:notesSz cx="6797675" cy="9928225"/>
  <p:embeddedFontLst>
    <p:embeddedFont>
      <p:font typeface="Nunito SemiBold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Charlton Omond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emiBold-regular.fntdata"/><Relationship Id="rId20" Type="http://schemas.openxmlformats.org/officeDocument/2006/relationships/slide" Target="slides/slide15.xml"/><Relationship Id="rId42" Type="http://schemas.openxmlformats.org/officeDocument/2006/relationships/font" Target="fonts/NunitoSemiBold-italic.fntdata"/><Relationship Id="rId41" Type="http://schemas.openxmlformats.org/officeDocument/2006/relationships/font" Target="fonts/NunitoSemiBold-bold.fntdata"/><Relationship Id="rId22" Type="http://schemas.openxmlformats.org/officeDocument/2006/relationships/slide" Target="slides/slide17.xml"/><Relationship Id="rId44" Type="http://schemas.openxmlformats.org/officeDocument/2006/relationships/font" Target="fonts/Nunito-regular.fntdata"/><Relationship Id="rId21" Type="http://schemas.openxmlformats.org/officeDocument/2006/relationships/slide" Target="slides/slide16.xml"/><Relationship Id="rId43" Type="http://schemas.openxmlformats.org/officeDocument/2006/relationships/font" Target="fonts/NunitoSemiBold-boldItalic.fntdata"/><Relationship Id="rId24" Type="http://schemas.openxmlformats.org/officeDocument/2006/relationships/slide" Target="slides/slide19.xml"/><Relationship Id="rId46" Type="http://schemas.openxmlformats.org/officeDocument/2006/relationships/font" Target="fonts/Nunito-italic.fntdata"/><Relationship Id="rId23" Type="http://schemas.openxmlformats.org/officeDocument/2006/relationships/slide" Target="slides/slide18.xml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Nuni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18-12-15T13:03:39.956">
    <p:pos x="6000" y="0"/>
    <p:text>+d.kaboshi@kokonetworks.com we also didn't mention the fan,reset switch,hoses,illuminaton module,Cable trays(both 25x25 and 40x40)CAT 6 ethernet cables,mains power cable,USB A-to-B cable,D-connector cables.
_Assigned to Daniel Kaboshi_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33150" y="744600"/>
            <a:ext cx="4532000" cy="37230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79750" y="4715900"/>
            <a:ext cx="5438125" cy="4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9fedfdd8b_0_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49fedfdd8b_0_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1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1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9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9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1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22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2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a02705eee_0_4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4a02705eee_0_4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2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8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28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6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7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d6b048e0d_0_0:notes"/>
          <p:cNvSpPr/>
          <p:nvPr>
            <p:ph idx="2" type="sldImg"/>
          </p:nvPr>
        </p:nvSpPr>
        <p:spPr>
          <a:xfrm>
            <a:off x="679768" y="1241028"/>
            <a:ext cx="5438100" cy="3350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d6b048e0d_0_0:notes"/>
          <p:cNvSpPr txBox="1"/>
          <p:nvPr>
            <p:ph idx="1" type="body"/>
          </p:nvPr>
        </p:nvSpPr>
        <p:spPr>
          <a:xfrm>
            <a:off x="679768" y="4777958"/>
            <a:ext cx="5438100" cy="3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d6b048e0d_0_0:notes"/>
          <p:cNvSpPr txBox="1"/>
          <p:nvPr>
            <p:ph idx="12" type="sldNum"/>
          </p:nvPr>
        </p:nvSpPr>
        <p:spPr>
          <a:xfrm>
            <a:off x="3850443" y="9430091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044d2858_0_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044d2858_0_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a02705eee_0_0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4a02705eee_0_0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a02705eee_0_14:notes"/>
          <p:cNvSpPr/>
          <p:nvPr>
            <p:ph idx="2" type="sldImg"/>
          </p:nvPr>
        </p:nvSpPr>
        <p:spPr>
          <a:xfrm>
            <a:off x="1133150" y="744600"/>
            <a:ext cx="4532100" cy="3723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4a02705eee_0_14:notes"/>
          <p:cNvSpPr txBox="1"/>
          <p:nvPr>
            <p:ph idx="1" type="body"/>
          </p:nvPr>
        </p:nvSpPr>
        <p:spPr>
          <a:xfrm>
            <a:off x="679750" y="4715900"/>
            <a:ext cx="5438100" cy="4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3505200"/>
            <a:ext cx="12192000" cy="1143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04800" y="4929774"/>
            <a:ext cx="9245600" cy="10655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96667"/>
              </a:buClr>
              <a:buSzPts val="1600"/>
              <a:buFont typeface="Calibri"/>
              <a:buNone/>
              <a:defRPr b="1" i="0" sz="16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0" y="0"/>
            <a:ext cx="12192000" cy="403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47511" y="5465061"/>
            <a:ext cx="3034773" cy="1314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Top, 2 Bottom">
  <p:cSld name="3-Up: 1 Top, 2 Bot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2" type="body"/>
          </p:nvPr>
        </p:nvSpPr>
        <p:spPr>
          <a:xfrm>
            <a:off x="402336" y="615696"/>
            <a:ext cx="10765536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3" type="body"/>
          </p:nvPr>
        </p:nvSpPr>
        <p:spPr>
          <a:xfrm>
            <a:off x="4023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4" type="body"/>
          </p:nvPr>
        </p:nvSpPr>
        <p:spPr>
          <a:xfrm>
            <a:off x="4023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6" type="body"/>
          </p:nvPr>
        </p:nvSpPr>
        <p:spPr>
          <a:xfrm>
            <a:off x="5888736" y="3782568"/>
            <a:ext cx="5287264" cy="25420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11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">
  <p:cSld name="4-U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4064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2" type="body"/>
          </p:nvPr>
        </p:nvSpPr>
        <p:spPr>
          <a:xfrm>
            <a:off x="4064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3" type="body"/>
          </p:nvPr>
        </p:nvSpPr>
        <p:spPr>
          <a:xfrm>
            <a:off x="4023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4" type="body"/>
          </p:nvPr>
        </p:nvSpPr>
        <p:spPr>
          <a:xfrm>
            <a:off x="4023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5" type="body"/>
          </p:nvPr>
        </p:nvSpPr>
        <p:spPr>
          <a:xfrm>
            <a:off x="5892800" y="152400"/>
            <a:ext cx="5283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6" type="body"/>
          </p:nvPr>
        </p:nvSpPr>
        <p:spPr>
          <a:xfrm>
            <a:off x="5892800" y="451104"/>
            <a:ext cx="52832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7" type="body"/>
          </p:nvPr>
        </p:nvSpPr>
        <p:spPr>
          <a:xfrm>
            <a:off x="5888736" y="3319272"/>
            <a:ext cx="5287264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8" type="body"/>
          </p:nvPr>
        </p:nvSpPr>
        <p:spPr>
          <a:xfrm>
            <a:off x="5888736" y="3617976"/>
            <a:ext cx="5287264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2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bstones">
  <p:cSld name="Tombstone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7" name="Google Shape;127;p13"/>
          <p:cNvSpPr/>
          <p:nvPr/>
        </p:nvSpPr>
        <p:spPr>
          <a:xfrm>
            <a:off x="18288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3"/>
          <p:cNvSpPr/>
          <p:nvPr/>
        </p:nvSpPr>
        <p:spPr>
          <a:xfrm>
            <a:off x="18288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6736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46736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3"/>
          <p:cNvSpPr/>
          <p:nvPr/>
        </p:nvSpPr>
        <p:spPr>
          <a:xfrm>
            <a:off x="7518400" y="14478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3"/>
          <p:cNvSpPr/>
          <p:nvPr/>
        </p:nvSpPr>
        <p:spPr>
          <a:xfrm>
            <a:off x="7518400" y="3886200"/>
            <a:ext cx="22352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3"/>
          <p:cNvSpPr/>
          <p:nvPr>
            <p:ph idx="2" type="pic"/>
          </p:nvPr>
        </p:nvSpPr>
        <p:spPr>
          <a:xfrm>
            <a:off x="20320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13"/>
          <p:cNvSpPr/>
          <p:nvPr>
            <p:ph idx="3" type="pic"/>
          </p:nvPr>
        </p:nvSpPr>
        <p:spPr>
          <a:xfrm>
            <a:off x="20320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3"/>
          <p:cNvSpPr/>
          <p:nvPr>
            <p:ph idx="4" type="pic"/>
          </p:nvPr>
        </p:nvSpPr>
        <p:spPr>
          <a:xfrm>
            <a:off x="48768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3"/>
          <p:cNvSpPr/>
          <p:nvPr>
            <p:ph idx="5" type="pic"/>
          </p:nvPr>
        </p:nvSpPr>
        <p:spPr>
          <a:xfrm>
            <a:off x="48768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3"/>
          <p:cNvSpPr/>
          <p:nvPr>
            <p:ph idx="6" type="pic"/>
          </p:nvPr>
        </p:nvSpPr>
        <p:spPr>
          <a:xfrm>
            <a:off x="7721600" y="16002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3"/>
          <p:cNvSpPr/>
          <p:nvPr>
            <p:ph idx="7" type="pic"/>
          </p:nvPr>
        </p:nvSpPr>
        <p:spPr>
          <a:xfrm>
            <a:off x="7721600" y="4038600"/>
            <a:ext cx="182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20320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8" type="body"/>
          </p:nvPr>
        </p:nvSpPr>
        <p:spPr>
          <a:xfrm>
            <a:off x="20320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9" type="body"/>
          </p:nvPr>
        </p:nvSpPr>
        <p:spPr>
          <a:xfrm>
            <a:off x="48768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13" type="body"/>
          </p:nvPr>
        </p:nvSpPr>
        <p:spPr>
          <a:xfrm>
            <a:off x="48768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14" type="body"/>
          </p:nvPr>
        </p:nvSpPr>
        <p:spPr>
          <a:xfrm>
            <a:off x="7721600" y="28956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15" type="body"/>
          </p:nvPr>
        </p:nvSpPr>
        <p:spPr>
          <a:xfrm>
            <a:off x="7721600" y="5334000"/>
            <a:ext cx="1828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16" type="body"/>
          </p:nvPr>
        </p:nvSpPr>
        <p:spPr>
          <a:xfrm>
            <a:off x="20320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17" type="body"/>
          </p:nvPr>
        </p:nvSpPr>
        <p:spPr>
          <a:xfrm>
            <a:off x="20320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8" type="body"/>
          </p:nvPr>
        </p:nvSpPr>
        <p:spPr>
          <a:xfrm>
            <a:off x="48768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9" type="body"/>
          </p:nvPr>
        </p:nvSpPr>
        <p:spPr>
          <a:xfrm>
            <a:off x="48768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20" type="body"/>
          </p:nvPr>
        </p:nvSpPr>
        <p:spPr>
          <a:xfrm>
            <a:off x="7721600" y="32004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21" type="body"/>
          </p:nvPr>
        </p:nvSpPr>
        <p:spPr>
          <a:xfrm>
            <a:off x="7721600" y="5638800"/>
            <a:ext cx="1828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2" type="body"/>
          </p:nvPr>
        </p:nvSpPr>
        <p:spPr>
          <a:xfrm>
            <a:off x="20320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23" type="body"/>
          </p:nvPr>
        </p:nvSpPr>
        <p:spPr>
          <a:xfrm>
            <a:off x="20320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24" type="body"/>
          </p:nvPr>
        </p:nvSpPr>
        <p:spPr>
          <a:xfrm>
            <a:off x="48768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25" type="body"/>
          </p:nvPr>
        </p:nvSpPr>
        <p:spPr>
          <a:xfrm>
            <a:off x="48768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26" type="body"/>
          </p:nvPr>
        </p:nvSpPr>
        <p:spPr>
          <a:xfrm>
            <a:off x="7721600" y="22860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27" type="body"/>
          </p:nvPr>
        </p:nvSpPr>
        <p:spPr>
          <a:xfrm>
            <a:off x="7721600" y="4724400"/>
            <a:ext cx="182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28" type="body"/>
          </p:nvPr>
        </p:nvSpPr>
        <p:spPr>
          <a:xfrm>
            <a:off x="406400" y="381000"/>
            <a:ext cx="1076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2" name="Google Shape;16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1"/>
            <a:ext cx="1200150" cy="942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3" name="Google Shape;1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29" y="151881"/>
            <a:ext cx="426818" cy="553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4"/>
          <p:cNvCxnSpPr/>
          <p:nvPr/>
        </p:nvCxnSpPr>
        <p:spPr>
          <a:xfrm>
            <a:off x="0" y="937662"/>
            <a:ext cx="12200400" cy="0"/>
          </a:xfrm>
          <a:prstGeom prst="straightConnector1">
            <a:avLst/>
          </a:prstGeom>
          <a:noFill/>
          <a:ln cap="flat" cmpd="sng" w="19050">
            <a:solidFill>
              <a:srgbClr val="65D9F8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5" name="Google Shape;165;p14"/>
          <p:cNvSpPr txBox="1"/>
          <p:nvPr>
            <p:ph type="title"/>
          </p:nvPr>
        </p:nvSpPr>
        <p:spPr>
          <a:xfrm>
            <a:off x="1200150" y="91443"/>
            <a:ext cx="10533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32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Image" id="166" name="Google Shape;1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11526724" y="6400801"/>
            <a:ext cx="673587" cy="457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14"/>
          <p:cNvCxnSpPr/>
          <p:nvPr/>
        </p:nvCxnSpPr>
        <p:spPr>
          <a:xfrm>
            <a:off x="-1" y="6387223"/>
            <a:ext cx="12198000" cy="135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8" name="Google Shape;168;p14"/>
          <p:cNvSpPr txBox="1"/>
          <p:nvPr>
            <p:ph idx="12" type="sldNum"/>
          </p:nvPr>
        </p:nvSpPr>
        <p:spPr>
          <a:xfrm>
            <a:off x="11733276" y="6414377"/>
            <a:ext cx="4587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14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Up">
  <p:cSld name="1-Up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06400" y="152399"/>
            <a:ext cx="10769600" cy="381001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406400" y="646982"/>
            <a:ext cx="10769600" cy="5423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414528" y="381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406400" y="838200"/>
            <a:ext cx="9855200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414528" y="1295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414528" y="1752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5" type="body"/>
          </p:nvPr>
        </p:nvSpPr>
        <p:spPr>
          <a:xfrm>
            <a:off x="414528" y="2209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6" type="body"/>
          </p:nvPr>
        </p:nvSpPr>
        <p:spPr>
          <a:xfrm>
            <a:off x="414528" y="2667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7" type="body"/>
          </p:nvPr>
        </p:nvSpPr>
        <p:spPr>
          <a:xfrm>
            <a:off x="414528" y="3124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8" type="body"/>
          </p:nvPr>
        </p:nvSpPr>
        <p:spPr>
          <a:xfrm>
            <a:off x="414528" y="3581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9" type="body"/>
          </p:nvPr>
        </p:nvSpPr>
        <p:spPr>
          <a:xfrm>
            <a:off x="414528" y="40386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13" type="body"/>
          </p:nvPr>
        </p:nvSpPr>
        <p:spPr>
          <a:xfrm>
            <a:off x="414528" y="44958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14" type="body"/>
          </p:nvPr>
        </p:nvSpPr>
        <p:spPr>
          <a:xfrm>
            <a:off x="414528" y="49530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5" type="body"/>
          </p:nvPr>
        </p:nvSpPr>
        <p:spPr>
          <a:xfrm>
            <a:off x="414528" y="54102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6" type="body"/>
          </p:nvPr>
        </p:nvSpPr>
        <p:spPr>
          <a:xfrm>
            <a:off x="10261600" y="381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7" type="body"/>
          </p:nvPr>
        </p:nvSpPr>
        <p:spPr>
          <a:xfrm>
            <a:off x="10261600" y="838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8" type="body"/>
          </p:nvPr>
        </p:nvSpPr>
        <p:spPr>
          <a:xfrm>
            <a:off x="10261600" y="1295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19" type="body"/>
          </p:nvPr>
        </p:nvSpPr>
        <p:spPr>
          <a:xfrm>
            <a:off x="10261600" y="1752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0" type="body"/>
          </p:nvPr>
        </p:nvSpPr>
        <p:spPr>
          <a:xfrm>
            <a:off x="10261600" y="2209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1" type="body"/>
          </p:nvPr>
        </p:nvSpPr>
        <p:spPr>
          <a:xfrm>
            <a:off x="10261600" y="2667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2" type="body"/>
          </p:nvPr>
        </p:nvSpPr>
        <p:spPr>
          <a:xfrm>
            <a:off x="10261600" y="3124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23" type="body"/>
          </p:nvPr>
        </p:nvSpPr>
        <p:spPr>
          <a:xfrm>
            <a:off x="10261600" y="3581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24" type="body"/>
          </p:nvPr>
        </p:nvSpPr>
        <p:spPr>
          <a:xfrm>
            <a:off x="10261600" y="40386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idx="25" type="body"/>
          </p:nvPr>
        </p:nvSpPr>
        <p:spPr>
          <a:xfrm>
            <a:off x="10261600" y="44958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4"/>
          <p:cNvSpPr txBox="1"/>
          <p:nvPr>
            <p:ph idx="26" type="body"/>
          </p:nvPr>
        </p:nvSpPr>
        <p:spPr>
          <a:xfrm>
            <a:off x="10261600" y="49530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4"/>
          <p:cNvSpPr txBox="1"/>
          <p:nvPr>
            <p:ph idx="27" type="body"/>
          </p:nvPr>
        </p:nvSpPr>
        <p:spPr>
          <a:xfrm>
            <a:off x="10261600" y="54102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4"/>
          <p:cNvSpPr txBox="1"/>
          <p:nvPr>
            <p:ph idx="28" type="body"/>
          </p:nvPr>
        </p:nvSpPr>
        <p:spPr>
          <a:xfrm>
            <a:off x="414528" y="5867400"/>
            <a:ext cx="9847072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4"/>
          <p:cNvSpPr txBox="1"/>
          <p:nvPr>
            <p:ph idx="29" type="body"/>
          </p:nvPr>
        </p:nvSpPr>
        <p:spPr>
          <a:xfrm>
            <a:off x="10261600" y="5867400"/>
            <a:ext cx="914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algn="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4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"/>
          <p:cNvSpPr/>
          <p:nvPr/>
        </p:nvSpPr>
        <p:spPr>
          <a:xfrm>
            <a:off x="0" y="4038600"/>
            <a:ext cx="12192000" cy="609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 txBox="1"/>
          <p:nvPr>
            <p:ph type="ctrTitle"/>
          </p:nvPr>
        </p:nvSpPr>
        <p:spPr>
          <a:xfrm>
            <a:off x="304800" y="4114800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5"/>
          <p:cNvSpPr txBox="1"/>
          <p:nvPr>
            <p:ph idx="10" type="dt"/>
          </p:nvPr>
        </p:nvSpPr>
        <p:spPr>
          <a:xfrm>
            <a:off x="304800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5"/>
          <p:cNvSpPr/>
          <p:nvPr/>
        </p:nvSpPr>
        <p:spPr>
          <a:xfrm>
            <a:off x="0" y="4645880"/>
            <a:ext cx="12192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Only">
  <p:cSld name="Heading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406400" y="152400"/>
            <a:ext cx="107696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6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">
  <p:cSld name="2-Up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406400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8"/>
          <p:cNvSpPr txBox="1"/>
          <p:nvPr>
            <p:ph idx="2" type="body"/>
          </p:nvPr>
        </p:nvSpPr>
        <p:spPr>
          <a:xfrm>
            <a:off x="406400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3" type="body"/>
          </p:nvPr>
        </p:nvSpPr>
        <p:spPr>
          <a:xfrm>
            <a:off x="5888736" y="152400"/>
            <a:ext cx="5287264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4" type="body"/>
          </p:nvPr>
        </p:nvSpPr>
        <p:spPr>
          <a:xfrm>
            <a:off x="5888736" y="646980"/>
            <a:ext cx="5283200" cy="54490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8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2 left, 1 right">
  <p:cSld name="3-Up: 2 left, 1 righ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406400" y="152400"/>
            <a:ext cx="5283200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406400" y="609600"/>
            <a:ext cx="5283200" cy="2554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3" type="body"/>
          </p:nvPr>
        </p:nvSpPr>
        <p:spPr>
          <a:xfrm>
            <a:off x="402336" y="3319272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4" type="body"/>
          </p:nvPr>
        </p:nvSpPr>
        <p:spPr>
          <a:xfrm>
            <a:off x="402336" y="3733800"/>
            <a:ext cx="5287264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9"/>
          <p:cNvSpPr txBox="1"/>
          <p:nvPr>
            <p:ph idx="5" type="body"/>
          </p:nvPr>
        </p:nvSpPr>
        <p:spPr>
          <a:xfrm>
            <a:off x="5888736" y="152400"/>
            <a:ext cx="5287264" cy="3779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6" type="body"/>
          </p:nvPr>
        </p:nvSpPr>
        <p:spPr>
          <a:xfrm>
            <a:off x="5888736" y="606552"/>
            <a:ext cx="5283200" cy="54833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9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9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Left, 2 Right">
  <p:cSld name="3-Up: 1 Left, 2 Righ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0"/>
          <p:cNvSpPr txBox="1"/>
          <p:nvPr>
            <p:ph idx="1" type="body"/>
          </p:nvPr>
        </p:nvSpPr>
        <p:spPr>
          <a:xfrm>
            <a:off x="406400" y="152400"/>
            <a:ext cx="5287264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2" type="body"/>
          </p:nvPr>
        </p:nvSpPr>
        <p:spPr>
          <a:xfrm>
            <a:off x="406400" y="598314"/>
            <a:ext cx="5283200" cy="5421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3" type="body"/>
          </p:nvPr>
        </p:nvSpPr>
        <p:spPr>
          <a:xfrm>
            <a:off x="5892800" y="152400"/>
            <a:ext cx="5283200" cy="369714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4" type="body"/>
          </p:nvPr>
        </p:nvSpPr>
        <p:spPr>
          <a:xfrm>
            <a:off x="5892800" y="598314"/>
            <a:ext cx="5283200" cy="2489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5" type="body"/>
          </p:nvPr>
        </p:nvSpPr>
        <p:spPr>
          <a:xfrm>
            <a:off x="5888736" y="3319272"/>
            <a:ext cx="5287264" cy="414528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b="1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6" type="body"/>
          </p:nvPr>
        </p:nvSpPr>
        <p:spPr>
          <a:xfrm>
            <a:off x="5888736" y="3810000"/>
            <a:ext cx="5287264" cy="2444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0"/>
          <p:cNvSpPr txBox="1"/>
          <p:nvPr/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80800" y="0"/>
            <a:ext cx="711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 rot="5400000">
            <a:off x="8902700" y="2959100"/>
            <a:ext cx="58674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06400" y="381000"/>
            <a:ext cx="107696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9347200" y="76200"/>
            <a:ext cx="1828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1574082" y="6357668"/>
            <a:ext cx="542198" cy="427806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0"/>
            <a:ext cx="101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3606800" y="6477000"/>
            <a:ext cx="4978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93376" y="6232585"/>
            <a:ext cx="1563527" cy="67508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299006" y="6423220"/>
            <a:ext cx="36407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©2018 KOKO Networks Limited - Proprietary &amp; Confidential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jpg"/><Relationship Id="rId4" Type="http://schemas.openxmlformats.org/officeDocument/2006/relationships/image" Target="../media/image40.jp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Relationship Id="rId4" Type="http://schemas.openxmlformats.org/officeDocument/2006/relationships/image" Target="../media/image4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ctrTitle"/>
          </p:nvPr>
        </p:nvSpPr>
        <p:spPr>
          <a:xfrm>
            <a:off x="304800" y="4114800"/>
            <a:ext cx="9651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 sz="3000"/>
              <a:t>KOKOpoint dispenser parts and functions</a:t>
            </a:r>
            <a:endParaRPr b="1" sz="3000"/>
          </a:p>
        </p:txBody>
      </p:sp>
      <p:sp>
        <p:nvSpPr>
          <p:cNvPr id="174" name="Google Shape;174;p15"/>
          <p:cNvSpPr txBox="1"/>
          <p:nvPr/>
        </p:nvSpPr>
        <p:spPr>
          <a:xfrm>
            <a:off x="-184375" y="120600"/>
            <a:ext cx="3789000" cy="3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00" y="111463"/>
            <a:ext cx="5070025" cy="401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89" name="Google Shape;289;p24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KPC(KOKOPoint Controller)</a:t>
            </a:r>
            <a:endParaRPr sz="3000"/>
          </a:p>
        </p:txBody>
      </p:sp>
      <p:sp>
        <p:nvSpPr>
          <p:cNvPr id="290" name="Google Shape;290;p24"/>
          <p:cNvSpPr txBox="1"/>
          <p:nvPr>
            <p:ph idx="2" type="body"/>
          </p:nvPr>
        </p:nvSpPr>
        <p:spPr>
          <a:xfrm>
            <a:off x="576300" y="459300"/>
            <a:ext cx="10769700" cy="5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4"/>
          <p:cNvSpPr txBox="1"/>
          <p:nvPr/>
        </p:nvSpPr>
        <p:spPr>
          <a:xfrm>
            <a:off x="4942700" y="1189350"/>
            <a:ext cx="5560500" cy="318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built.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of KP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firmware is uploaded to the embedded arduino board(Mega 2560)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0" y="570675"/>
            <a:ext cx="4140525" cy="57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299" name="Google Shape;299;p25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Power Unit</a:t>
            </a:r>
            <a:endParaRPr sz="3000"/>
          </a:p>
        </p:txBody>
      </p:sp>
      <p:sp>
        <p:nvSpPr>
          <p:cNvPr id="300" name="Google Shape;300;p25"/>
          <p:cNvSpPr txBox="1"/>
          <p:nvPr>
            <p:ph idx="2" type="body"/>
          </p:nvPr>
        </p:nvSpPr>
        <p:spPr>
          <a:xfrm>
            <a:off x="406400" y="533400"/>
            <a:ext cx="10815000" cy="571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power unit of the KP consists of UPS ,battery 12V 45Ah and an emergency cut-off switch just before the KPC input. 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8100" y="2440739"/>
            <a:ext cx="2867524" cy="197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75" y="2128344"/>
            <a:ext cx="2947500" cy="23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1098825" y="4501075"/>
            <a:ext cx="156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Battery</a:t>
            </a:r>
            <a:endParaRPr sz="1800"/>
          </a:p>
        </p:txBody>
      </p:sp>
      <p:pic>
        <p:nvPicPr>
          <p:cNvPr id="305" name="Google Shape;3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6650" y="2849575"/>
            <a:ext cx="2517176" cy="31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"/>
          <p:cNvSpPr txBox="1"/>
          <p:nvPr/>
        </p:nvSpPr>
        <p:spPr>
          <a:xfrm>
            <a:off x="4566438" y="2440750"/>
            <a:ext cx="1857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cut-off switch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12" name="Google Shape;312;p26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Power Unit</a:t>
            </a:r>
            <a:endParaRPr sz="3000"/>
          </a:p>
        </p:txBody>
      </p:sp>
      <p:sp>
        <p:nvSpPr>
          <p:cNvPr id="313" name="Google Shape;313;p26"/>
          <p:cNvSpPr txBox="1"/>
          <p:nvPr>
            <p:ph idx="2" type="body"/>
          </p:nvPr>
        </p:nvSpPr>
        <p:spPr>
          <a:xfrm>
            <a:off x="383750" y="642675"/>
            <a:ext cx="108150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 power unit functions as below: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314" name="Google Shape;314;p2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4572000" y="2872950"/>
            <a:ext cx="2394000" cy="163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4823300" y="5121475"/>
            <a:ext cx="1935900" cy="9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12V Battery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2758500" y="3100800"/>
            <a:ext cx="1813500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6966000" y="3073350"/>
            <a:ext cx="2095200" cy="42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5154175" y="4510350"/>
            <a:ext cx="312900" cy="61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5936425" y="4510350"/>
            <a:ext cx="312900" cy="6111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"/>
          <p:cNvSpPr txBox="1"/>
          <p:nvPr/>
        </p:nvSpPr>
        <p:spPr>
          <a:xfrm>
            <a:off x="4109175" y="4655563"/>
            <a:ext cx="961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6180900" y="4685700"/>
            <a:ext cx="10593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3135600" y="2842800"/>
            <a:ext cx="1059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AC(240V)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7423400" y="2872950"/>
            <a:ext cx="8871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DC(12V)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5466950" y="3501150"/>
            <a:ext cx="648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Tablet</a:t>
            </a:r>
            <a:endParaRPr sz="3000"/>
          </a:p>
        </p:txBody>
      </p:sp>
      <p:sp>
        <p:nvSpPr>
          <p:cNvPr id="332" name="Google Shape;332;p27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14” android device with 64GB internal storage.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 android application KOKO apk is installed to allow the customer to access his/her account,purchase stove s and purchase fuel.</a:t>
            </a:r>
            <a:endParaRPr sz="2400"/>
          </a:p>
        </p:txBody>
      </p:sp>
      <p:sp>
        <p:nvSpPr>
          <p:cNvPr id="333" name="Google Shape;333;p2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14inch Tab.PNG" id="334" name="Google Shape;334;p27"/>
          <p:cNvPicPr preferRelativeResize="0"/>
          <p:nvPr/>
        </p:nvPicPr>
        <p:blipFill rotWithShape="1">
          <a:blip r:embed="rId3">
            <a:alphaModFix/>
          </a:blip>
          <a:srcRect b="10881" l="0" r="0" t="14995"/>
          <a:stretch/>
        </p:blipFill>
        <p:spPr>
          <a:xfrm>
            <a:off x="1862975" y="2708475"/>
            <a:ext cx="7490500" cy="2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Modem</a:t>
            </a:r>
            <a:endParaRPr sz="3000"/>
          </a:p>
        </p:txBody>
      </p:sp>
      <p:sp>
        <p:nvSpPr>
          <p:cNvPr id="341" name="Google Shape;341;p28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Teltonika modem - RUT950 (4G capable device)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modem provided remote internet connectivity. 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Service Providers: </a:t>
            </a:r>
            <a:r>
              <a:rPr i="1" lang="en-US" sz="2400"/>
              <a:t>Safaricom </a:t>
            </a:r>
            <a:r>
              <a:rPr lang="en-US" sz="2400"/>
              <a:t>(main service provider)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2400"/>
              <a:t>                                          airtel Kenya (</a:t>
            </a:r>
            <a:r>
              <a:rPr lang="en-US" sz="2400"/>
              <a:t>backup service provider).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has two mobile antennae,a power cable and ethernet cable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42" name="Google Shape;342;p2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8575" y="2957900"/>
            <a:ext cx="5879474" cy="30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Connector PCB</a:t>
            </a:r>
            <a:endParaRPr sz="3000"/>
          </a:p>
        </p:txBody>
      </p:sp>
      <p:sp>
        <p:nvSpPr>
          <p:cNvPr id="350" name="Google Shape;350;p29"/>
          <p:cNvSpPr txBox="1"/>
          <p:nvPr>
            <p:ph idx="2" type="body"/>
          </p:nvPr>
        </p:nvSpPr>
        <p:spPr>
          <a:xfrm>
            <a:off x="406400" y="717457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30331" l="51132" r="14712" t="26598"/>
          <a:stretch/>
        </p:blipFill>
        <p:spPr>
          <a:xfrm>
            <a:off x="4089350" y="827325"/>
            <a:ext cx="1665676" cy="1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3877075" y="2223125"/>
            <a:ext cx="2251500" cy="102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KOKOpoint connector PCB box for various components.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 rotWithShape="1">
          <a:blip r:embed="rId4">
            <a:alphaModFix/>
          </a:blip>
          <a:srcRect b="0" l="41173" r="15248" t="0"/>
          <a:stretch/>
        </p:blipFill>
        <p:spPr>
          <a:xfrm>
            <a:off x="6800550" y="725425"/>
            <a:ext cx="3549626" cy="48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9029150" y="1929900"/>
            <a:ext cx="873000" cy="25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FLM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9"/>
          <p:cNvSpPr txBox="1"/>
          <p:nvPr/>
        </p:nvSpPr>
        <p:spPr>
          <a:xfrm>
            <a:off x="406400" y="3458050"/>
            <a:ext cx="6244800" cy="175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f</a:t>
            </a:r>
            <a:r>
              <a:rPr lang="en-US" sz="2400"/>
              <a:t>our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PCB connectors above tank, below left, below right, and refill</a:t>
            </a: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connect the KPC to various components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7882838" y="1714500"/>
            <a:ext cx="1146300" cy="427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9"/>
          <p:cNvSpPr txBox="1"/>
          <p:nvPr/>
        </p:nvSpPr>
        <p:spPr>
          <a:xfrm>
            <a:off x="7924600" y="1373400"/>
            <a:ext cx="1983300" cy="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Lead seal applied here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7777300" y="1848000"/>
            <a:ext cx="147300" cy="16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7142876" y="5625325"/>
            <a:ext cx="3207300" cy="38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Below Left Connector PCB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6" name="Google Shape;366;p30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Flowmeter</a:t>
            </a:r>
            <a:endParaRPr sz="3000"/>
          </a:p>
        </p:txBody>
      </p:sp>
      <p:sp>
        <p:nvSpPr>
          <p:cNvPr id="367" name="Google Shape;367;p3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30"/>
          <p:cNvSpPr txBox="1"/>
          <p:nvPr/>
        </p:nvSpPr>
        <p:spPr>
          <a:xfrm>
            <a:off x="406400" y="609075"/>
            <a:ext cx="7692300" cy="308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turbine flowmeter is the measuring unit of the KOKOpoint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Ha</a:t>
            </a:r>
            <a:r>
              <a:rPr b="0" i="0" lang="en-US" sz="24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 a precision turbine that rotates f</a:t>
            </a: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reely generating pulses</a:t>
            </a: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Has a flow direction as demonstrated</a:t>
            </a:r>
            <a:endParaRPr b="0" i="0" sz="2400" u="none" cap="none" strike="noStrik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 calibration exercise leads to selection of a K factor(FMK)</a:t>
            </a:r>
            <a:endParaRPr sz="24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25" y="3461150"/>
            <a:ext cx="3593075" cy="285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5" name="Google Shape;375;p31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MBV</a:t>
            </a:r>
            <a:endParaRPr sz="3000"/>
          </a:p>
        </p:txBody>
      </p:sp>
      <p:sp>
        <p:nvSpPr>
          <p:cNvPr id="376" name="Google Shape;376;p3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31"/>
          <p:cNvSpPr txBox="1"/>
          <p:nvPr/>
        </p:nvSpPr>
        <p:spPr>
          <a:xfrm>
            <a:off x="2242575" y="5331375"/>
            <a:ext cx="78447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1"/>
          <p:cNvSpPr txBox="1"/>
          <p:nvPr/>
        </p:nvSpPr>
        <p:spPr>
          <a:xfrm>
            <a:off x="775025" y="667825"/>
            <a:ext cx="3182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1"/>
          <p:cNvSpPr txBox="1"/>
          <p:nvPr/>
        </p:nvSpPr>
        <p:spPr>
          <a:xfrm>
            <a:off x="432300" y="731700"/>
            <a:ext cx="10844700" cy="542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motor driven actuator.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valve opens to allow fuel flow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closes to end flow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uses two limit switches to indicate valve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open/close status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747" y="2471449"/>
            <a:ext cx="6731586" cy="36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713" y="2471450"/>
            <a:ext cx="28670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387" name="Google Shape;387;p32"/>
          <p:cNvSpPr txBox="1"/>
          <p:nvPr>
            <p:ph idx="1" type="body"/>
          </p:nvPr>
        </p:nvSpPr>
        <p:spPr>
          <a:xfrm>
            <a:off x="324200" y="22214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Microelectic Pump </a:t>
            </a:r>
            <a:endParaRPr sz="3000"/>
          </a:p>
        </p:txBody>
      </p:sp>
      <p:sp>
        <p:nvSpPr>
          <p:cNvPr id="388" name="Google Shape;388;p3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p32"/>
          <p:cNvSpPr txBox="1"/>
          <p:nvPr/>
        </p:nvSpPr>
        <p:spPr>
          <a:xfrm>
            <a:off x="8308150" y="1538325"/>
            <a:ext cx="22608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2"/>
          <p:cNvSpPr txBox="1"/>
          <p:nvPr/>
        </p:nvSpPr>
        <p:spPr>
          <a:xfrm>
            <a:off x="1009900" y="4603325"/>
            <a:ext cx="52962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2"/>
          <p:cNvSpPr txBox="1"/>
          <p:nvPr/>
        </p:nvSpPr>
        <p:spPr>
          <a:xfrm>
            <a:off x="904225" y="5613225"/>
            <a:ext cx="58482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324200" y="728400"/>
            <a:ext cx="10661700" cy="5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0275" y="1896150"/>
            <a:ext cx="4088229" cy="39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2"/>
          <p:cNvSpPr txBox="1"/>
          <p:nvPr/>
        </p:nvSpPr>
        <p:spPr>
          <a:xfrm>
            <a:off x="832875" y="1896150"/>
            <a:ext cx="4997400" cy="39168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inline pump that provides a constant flow rate during dispensing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100 micron inline filter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directional as shown by arrow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32"/>
          <p:cNvCxnSpPr/>
          <p:nvPr/>
        </p:nvCxnSpPr>
        <p:spPr>
          <a:xfrm rot="10800000">
            <a:off x="8286825" y="4857775"/>
            <a:ext cx="1285800" cy="174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2"/>
          <p:cNvSpPr txBox="1"/>
          <p:nvPr/>
        </p:nvSpPr>
        <p:spPr>
          <a:xfrm>
            <a:off x="9763150" y="4857775"/>
            <a:ext cx="8058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Pump Filter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402" name="Google Shape;402;p33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Diaphragm Valve, DV (Solenoid)</a:t>
            </a:r>
            <a:endParaRPr sz="3000"/>
          </a:p>
        </p:txBody>
      </p:sp>
      <p:sp>
        <p:nvSpPr>
          <p:cNvPr id="403" name="Google Shape;403;p33"/>
          <p:cNvSpPr txBox="1"/>
          <p:nvPr>
            <p:ph idx="2" type="body"/>
          </p:nvPr>
        </p:nvSpPr>
        <p:spPr>
          <a:xfrm>
            <a:off x="406375" y="533400"/>
            <a:ext cx="10769700" cy="571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a normally closed valve used for dispense precision during dispensing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It is one way valve(directional).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404" name="Google Shape;404;p3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201" y="2466825"/>
            <a:ext cx="7063898" cy="37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Objectives</a:t>
            </a:r>
            <a:endParaRPr sz="3000"/>
          </a:p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16"/>
          <p:cNvSpPr txBox="1"/>
          <p:nvPr/>
        </p:nvSpPr>
        <p:spPr>
          <a:xfrm>
            <a:off x="2215100" y="2003400"/>
            <a:ext cx="7141500" cy="359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of this presentation is to enable trainees understand: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of parts contained in a fully assembled KOKOPoint(KP)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basic functions of a KOKOpoint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411" name="Google Shape;411;p34"/>
          <p:cNvSpPr txBox="1"/>
          <p:nvPr>
            <p:ph idx="1" type="body"/>
          </p:nvPr>
        </p:nvSpPr>
        <p:spPr>
          <a:xfrm>
            <a:off x="324200" y="22214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NFC PCB</a:t>
            </a:r>
            <a:endParaRPr sz="3000"/>
          </a:p>
        </p:txBody>
      </p:sp>
      <p:sp>
        <p:nvSpPr>
          <p:cNvPr id="412" name="Google Shape;412;p34"/>
          <p:cNvSpPr txBox="1"/>
          <p:nvPr>
            <p:ph idx="2" type="body"/>
          </p:nvPr>
        </p:nvSpPr>
        <p:spPr>
          <a:xfrm>
            <a:off x="324200" y="717457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NFC-Near field communication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NFC board reads the unique code on each canister for identification of customer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413" name="Google Shape;413;p3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4" name="Google Shape;414;p34"/>
          <p:cNvSpPr txBox="1"/>
          <p:nvPr/>
        </p:nvSpPr>
        <p:spPr>
          <a:xfrm>
            <a:off x="669100" y="2170000"/>
            <a:ext cx="15267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4380200" y="1884850"/>
            <a:ext cx="21138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798500" y="4262775"/>
            <a:ext cx="96654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263" y="2419350"/>
            <a:ext cx="7172325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Tank Sensor</a:t>
            </a:r>
            <a:endParaRPr sz="3000"/>
          </a:p>
        </p:txBody>
      </p:sp>
      <p:sp>
        <p:nvSpPr>
          <p:cNvPr id="424" name="Google Shape;424;p35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5" name="Google Shape;425;p3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6" name="Google Shape;4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125" y="1235500"/>
            <a:ext cx="4986975" cy="4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5"/>
          <p:cNvSpPr txBox="1"/>
          <p:nvPr/>
        </p:nvSpPr>
        <p:spPr>
          <a:xfrm>
            <a:off x="974650" y="1860700"/>
            <a:ext cx="5214600" cy="3491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sensor indicates level of fuel in the tank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 5V 130mbar analogue pressure sensor from Eastsensor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Canister Full Sensor</a:t>
            </a:r>
            <a:endParaRPr sz="3000"/>
          </a:p>
        </p:txBody>
      </p:sp>
      <p:sp>
        <p:nvSpPr>
          <p:cNvPr id="434" name="Google Shape;434;p36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6" name="Google Shape;4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0" y="1654600"/>
            <a:ext cx="4040075" cy="44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6"/>
          <p:cNvSpPr txBox="1"/>
          <p:nvPr/>
        </p:nvSpPr>
        <p:spPr>
          <a:xfrm>
            <a:off x="803200" y="1791725"/>
            <a:ext cx="6266400" cy="3567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is a capacitive sensor that prevents a canister from overfilling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Sensitive to ethanol in the canister at a range of 20mm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a sensitivity adjustment potentiometer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3" name="Google Shape;443;p37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Door lock &amp; latch</a:t>
            </a:r>
            <a:endParaRPr sz="3000"/>
          </a:p>
        </p:txBody>
      </p:sp>
      <p:sp>
        <p:nvSpPr>
          <p:cNvPr id="444" name="Google Shape;444;p37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electro-mechanical lock that enables both electronic access via the maintenance interface or mechanically using keys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Also present in  the refill box</a:t>
            </a:r>
            <a:endParaRPr/>
          </a:p>
        </p:txBody>
      </p:sp>
      <p:sp>
        <p:nvSpPr>
          <p:cNvPr id="445" name="Google Shape;445;p3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4188" y="2137125"/>
            <a:ext cx="1285875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3113" y="2906075"/>
            <a:ext cx="9810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7"/>
          <p:cNvSpPr txBox="1"/>
          <p:nvPr/>
        </p:nvSpPr>
        <p:spPr>
          <a:xfrm>
            <a:off x="1791725" y="3320875"/>
            <a:ext cx="89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Lock</a:t>
            </a:r>
            <a:endParaRPr sz="2400"/>
          </a:p>
        </p:txBody>
      </p:sp>
      <p:sp>
        <p:nvSpPr>
          <p:cNvPr id="449" name="Google Shape;449;p37"/>
          <p:cNvSpPr txBox="1"/>
          <p:nvPr/>
        </p:nvSpPr>
        <p:spPr>
          <a:xfrm>
            <a:off x="4942700" y="3305425"/>
            <a:ext cx="11016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Latch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55" name="Google Shape;455;p38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Door sensor &amp; actuator</a:t>
            </a:r>
            <a:endParaRPr sz="3000"/>
          </a:p>
        </p:txBody>
      </p:sp>
      <p:sp>
        <p:nvSpPr>
          <p:cNvPr id="456" name="Google Shape;456;p38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57" name="Google Shape;457;p3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8" name="Google Shape;4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0550" y="2140025"/>
            <a:ext cx="3581400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8"/>
          <p:cNvSpPr txBox="1"/>
          <p:nvPr/>
        </p:nvSpPr>
        <p:spPr>
          <a:xfrm>
            <a:off x="1364525" y="2140025"/>
            <a:ext cx="5121300" cy="30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an electromagnetic switch that used to indicate when a KP door is opened or closed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present in the refill box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5" name="Google Shape;465;p39"/>
          <p:cNvSpPr txBox="1"/>
          <p:nvPr>
            <p:ph idx="1" type="body"/>
          </p:nvPr>
        </p:nvSpPr>
        <p:spPr>
          <a:xfrm>
            <a:off x="406400" y="0"/>
            <a:ext cx="10769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PIR Module</a:t>
            </a:r>
            <a:endParaRPr sz="3000"/>
          </a:p>
        </p:txBody>
      </p:sp>
      <p:sp>
        <p:nvSpPr>
          <p:cNvPr id="466" name="Google Shape;466;p39"/>
          <p:cNvSpPr txBox="1"/>
          <p:nvPr>
            <p:ph idx="2" type="body"/>
          </p:nvPr>
        </p:nvSpPr>
        <p:spPr>
          <a:xfrm>
            <a:off x="406400" y="609100"/>
            <a:ext cx="10769700" cy="5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67" name="Google Shape;467;p3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8" name="Google Shape;4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2250" y="2238100"/>
            <a:ext cx="413385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9"/>
          <p:cNvSpPr txBox="1"/>
          <p:nvPr/>
        </p:nvSpPr>
        <p:spPr>
          <a:xfrm>
            <a:off x="956925" y="1436475"/>
            <a:ext cx="5545800" cy="434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PIR- based motion detector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passive infrared (PIR) sensor is an electronic sensor that measures infrared light radiating from objects in its field of view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purpose in the KP is to sense movement of customers within a 2m radius and trigger various advert actions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75" name="Google Shape;475;p40"/>
          <p:cNvSpPr txBox="1"/>
          <p:nvPr>
            <p:ph idx="1" type="body"/>
          </p:nvPr>
        </p:nvSpPr>
        <p:spPr>
          <a:xfrm>
            <a:off x="108125" y="-39600"/>
            <a:ext cx="11372700" cy="573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Smart Valve</a:t>
            </a:r>
            <a:endParaRPr sz="3000"/>
          </a:p>
        </p:txBody>
      </p:sp>
      <p:sp>
        <p:nvSpPr>
          <p:cNvPr id="476" name="Google Shape;476;p40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a custom made valve designed by KOKO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This is the canister docking point to enable a customer to purchase fuel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Contains a number of o-rings </a:t>
            </a:r>
            <a:endParaRPr sz="2400"/>
          </a:p>
        </p:txBody>
      </p:sp>
      <p:sp>
        <p:nvSpPr>
          <p:cNvPr id="477" name="Google Shape;477;p4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8" name="Google Shape;4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2607825"/>
            <a:ext cx="5423098" cy="30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 rotWithShape="1">
          <a:blip r:embed="rId4">
            <a:alphaModFix/>
          </a:blip>
          <a:srcRect b="0" l="19147" r="12857" t="0"/>
          <a:stretch/>
        </p:blipFill>
        <p:spPr>
          <a:xfrm>
            <a:off x="7692581" y="3019612"/>
            <a:ext cx="3174619" cy="305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40"/>
          <p:cNvCxnSpPr/>
          <p:nvPr/>
        </p:nvCxnSpPr>
        <p:spPr>
          <a:xfrm>
            <a:off x="6643125" y="5139025"/>
            <a:ext cx="1110300" cy="18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40"/>
          <p:cNvSpPr txBox="1"/>
          <p:nvPr/>
        </p:nvSpPr>
        <p:spPr>
          <a:xfrm>
            <a:off x="5841225" y="4861525"/>
            <a:ext cx="999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Fuel 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0"/>
          <p:cNvCxnSpPr/>
          <p:nvPr/>
        </p:nvCxnSpPr>
        <p:spPr>
          <a:xfrm>
            <a:off x="6643125" y="5658300"/>
            <a:ext cx="1110300" cy="18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40"/>
          <p:cNvSpPr txBox="1"/>
          <p:nvPr/>
        </p:nvSpPr>
        <p:spPr>
          <a:xfrm>
            <a:off x="5841225" y="5434525"/>
            <a:ext cx="1110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Air 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9" name="Google Shape;489;p41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Dock Switch</a:t>
            </a:r>
            <a:endParaRPr sz="3000"/>
          </a:p>
        </p:txBody>
      </p:sp>
      <p:sp>
        <p:nvSpPr>
          <p:cNvPr id="490" name="Google Shape;490;p41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91" name="Google Shape;491;p4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41"/>
          <p:cNvSpPr txBox="1"/>
          <p:nvPr/>
        </p:nvSpPr>
        <p:spPr>
          <a:xfrm>
            <a:off x="832875" y="1860700"/>
            <a:ext cx="4958700" cy="365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limit switch is the first check before a docked canister can be read and triggers the termination of a dispense when canister undocked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813" y="29125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99" name="Google Shape;499;p42"/>
          <p:cNvSpPr txBox="1"/>
          <p:nvPr>
            <p:ph idx="1" type="body"/>
          </p:nvPr>
        </p:nvSpPr>
        <p:spPr>
          <a:xfrm>
            <a:off x="77225" y="0"/>
            <a:ext cx="114036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Reset</a:t>
            </a:r>
            <a:r>
              <a:rPr lang="en-US" sz="3000"/>
              <a:t> Switch</a:t>
            </a:r>
            <a:endParaRPr sz="3000"/>
          </a:p>
        </p:txBody>
      </p:sp>
      <p:sp>
        <p:nvSpPr>
          <p:cNvPr id="500" name="Google Shape;500;p42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1" name="Google Shape;501;p4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42"/>
          <p:cNvSpPr txBox="1"/>
          <p:nvPr/>
        </p:nvSpPr>
        <p:spPr>
          <a:xfrm>
            <a:off x="832875" y="1860700"/>
            <a:ext cx="4958700" cy="365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reset switch is used to powercycle the modem and tablet when pressed.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based on the KPC firmware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439" y="2936700"/>
            <a:ext cx="4053310" cy="25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Ethanol Sensor &amp; Fan</a:t>
            </a:r>
            <a:endParaRPr sz="3000"/>
          </a:p>
        </p:txBody>
      </p:sp>
      <p:sp>
        <p:nvSpPr>
          <p:cNvPr id="510" name="Google Shape;510;p43"/>
          <p:cNvSpPr txBox="1"/>
          <p:nvPr>
            <p:ph idx="2" type="body"/>
          </p:nvPr>
        </p:nvSpPr>
        <p:spPr>
          <a:xfrm>
            <a:off x="406400" y="646975"/>
            <a:ext cx="10769700" cy="57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2175" y="750709"/>
            <a:ext cx="1953913" cy="41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3"/>
          <p:cNvSpPr txBox="1"/>
          <p:nvPr/>
        </p:nvSpPr>
        <p:spPr>
          <a:xfrm>
            <a:off x="1098700" y="1293625"/>
            <a:ext cx="4554300" cy="26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ethanol sensor (MQ3) is used  to detect ethanol vapour concentration in the KP.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informs when a KP is leaking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088" y="6469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450" y="3635063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3"/>
          <p:cNvSpPr/>
          <p:nvPr/>
        </p:nvSpPr>
        <p:spPr>
          <a:xfrm>
            <a:off x="8418050" y="2162425"/>
            <a:ext cx="711300" cy="18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 txBox="1"/>
          <p:nvPr/>
        </p:nvSpPr>
        <p:spPr>
          <a:xfrm>
            <a:off x="4263075" y="3552575"/>
            <a:ext cx="4155000" cy="222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The fan is constantly on to exhaust ethanol vapour around the dispense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column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and tray.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is a safety measure to reduce risk of ignition.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189" name="Google Shape;189;p17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Areas to be covered </a:t>
            </a:r>
            <a:endParaRPr sz="3000"/>
          </a:p>
        </p:txBody>
      </p:sp>
      <p:sp>
        <p:nvSpPr>
          <p:cNvPr id="190" name="Google Shape;190;p17"/>
          <p:cNvSpPr txBox="1"/>
          <p:nvPr>
            <p:ph idx="2" type="body"/>
          </p:nvPr>
        </p:nvSpPr>
        <p:spPr>
          <a:xfrm>
            <a:off x="406400" y="53340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3028725" y="2496900"/>
            <a:ext cx="5359800" cy="163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(high level overview)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KOKOpoint Hardware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4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23" name="Google Shape;523;p44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Tank temperature sensor</a:t>
            </a:r>
            <a:endParaRPr sz="3000"/>
          </a:p>
        </p:txBody>
      </p:sp>
      <p:sp>
        <p:nvSpPr>
          <p:cNvPr id="524" name="Google Shape;524;p44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25" name="Google Shape;525;p44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6" name="Google Shape;5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175" y="2613475"/>
            <a:ext cx="4394926" cy="34565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4"/>
          <p:cNvSpPr txBox="1"/>
          <p:nvPr/>
        </p:nvSpPr>
        <p:spPr>
          <a:xfrm>
            <a:off x="957650" y="1760850"/>
            <a:ext cx="5050800" cy="3660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5V powered tank temperature sensor is stuck on the left bottom side of the tank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monitor fuel temperatures via the wall of the tank.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5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 txBox="1"/>
          <p:nvPr>
            <p:ph idx="1" type="body"/>
          </p:nvPr>
        </p:nvSpPr>
        <p:spPr>
          <a:xfrm>
            <a:off x="92675" y="0"/>
            <a:ext cx="113880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Pressure and Vacuum Release Valve, PVRV</a:t>
            </a:r>
            <a:endParaRPr sz="3000"/>
          </a:p>
        </p:txBody>
      </p:sp>
      <p:sp>
        <p:nvSpPr>
          <p:cNvPr id="534" name="Google Shape;534;p45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35" name="Google Shape;535;p45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6" name="Google Shape;53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863" y="2393425"/>
            <a:ext cx="4086225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5"/>
          <p:cNvSpPr txBox="1"/>
          <p:nvPr/>
        </p:nvSpPr>
        <p:spPr>
          <a:xfrm>
            <a:off x="1027825" y="2622700"/>
            <a:ext cx="5546700" cy="2232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safety valve that controls tank ethanol vapour pressure per set safety threshold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fitted in the refill box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 txBox="1"/>
          <p:nvPr>
            <p:ph idx="1" type="body"/>
          </p:nvPr>
        </p:nvSpPr>
        <p:spPr>
          <a:xfrm>
            <a:off x="92675" y="0"/>
            <a:ext cx="113880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Plumbing Fittings</a:t>
            </a:r>
            <a:endParaRPr sz="3000"/>
          </a:p>
        </p:txBody>
      </p:sp>
      <p:sp>
        <p:nvSpPr>
          <p:cNvPr id="544" name="Google Shape;544;p46"/>
          <p:cNvSpPr txBox="1"/>
          <p:nvPr>
            <p:ph idx="2" type="body"/>
          </p:nvPr>
        </p:nvSpPr>
        <p:spPr>
          <a:xfrm>
            <a:off x="406400" y="533400"/>
            <a:ext cx="10769700" cy="553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KP has various SS mechanical fittings as shown below (right picture)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main purpose is to join the dispense column to the tank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Manual ball valve is used to isolate the tank during maintenance of faulty components/fittings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refill box consists of cam locks as shown (left picture) one for refill fuel and refill air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6" name="Google Shape;5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150" y="2480425"/>
            <a:ext cx="7030949" cy="340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/>
        </p:nvSpPr>
        <p:spPr>
          <a:xfrm>
            <a:off x="5488900" y="1802325"/>
            <a:ext cx="1143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6"/>
          <p:cNvSpPr txBox="1"/>
          <p:nvPr/>
        </p:nvSpPr>
        <p:spPr>
          <a:xfrm>
            <a:off x="6936700" y="2571675"/>
            <a:ext cx="711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p46"/>
          <p:cNvCxnSpPr/>
          <p:nvPr/>
        </p:nvCxnSpPr>
        <p:spPr>
          <a:xfrm flipH="1" rot="10800000">
            <a:off x="7571800" y="2792325"/>
            <a:ext cx="6417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0" name="Google Shape;550;p46"/>
          <p:cNvSpPr txBox="1"/>
          <p:nvPr/>
        </p:nvSpPr>
        <p:spPr>
          <a:xfrm>
            <a:off x="7234800" y="3230075"/>
            <a:ext cx="711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Nipple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46"/>
          <p:cNvCxnSpPr/>
          <p:nvPr/>
        </p:nvCxnSpPr>
        <p:spPr>
          <a:xfrm flipH="1" rot="10800000">
            <a:off x="7847750" y="3454625"/>
            <a:ext cx="10326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2" name="Google Shape;552;p46"/>
          <p:cNvSpPr txBox="1"/>
          <p:nvPr/>
        </p:nvSpPr>
        <p:spPr>
          <a:xfrm>
            <a:off x="6403300" y="3735800"/>
            <a:ext cx="17208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Ball Valve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Google Shape;553;p46"/>
          <p:cNvCxnSpPr/>
          <p:nvPr/>
        </p:nvCxnSpPr>
        <p:spPr>
          <a:xfrm flipH="1" rot="10800000">
            <a:off x="7971700" y="3873950"/>
            <a:ext cx="9042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4" name="Google Shape;554;p46"/>
          <p:cNvSpPr txBox="1"/>
          <p:nvPr/>
        </p:nvSpPr>
        <p:spPr>
          <a:xfrm>
            <a:off x="9931950" y="2806325"/>
            <a:ext cx="791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Elbow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 flipH="1">
            <a:off x="9103050" y="2996825"/>
            <a:ext cx="8289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6" name="Google Shape;556;p46"/>
          <p:cNvSpPr txBox="1"/>
          <p:nvPr/>
        </p:nvSpPr>
        <p:spPr>
          <a:xfrm>
            <a:off x="7089125" y="5132175"/>
            <a:ext cx="11430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Tee Joint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Google Shape;557;p46"/>
          <p:cNvCxnSpPr/>
          <p:nvPr/>
        </p:nvCxnSpPr>
        <p:spPr>
          <a:xfrm flipH="1" rot="10800000">
            <a:off x="8214525" y="5279775"/>
            <a:ext cx="1243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8" name="Google Shape;558;p46"/>
          <p:cNvSpPr txBox="1"/>
          <p:nvPr/>
        </p:nvSpPr>
        <p:spPr>
          <a:xfrm>
            <a:off x="10391075" y="4901425"/>
            <a:ext cx="979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Tail 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46"/>
          <p:cNvCxnSpPr>
            <a:stCxn id="558" idx="1"/>
          </p:cNvCxnSpPr>
          <p:nvPr/>
        </p:nvCxnSpPr>
        <p:spPr>
          <a:xfrm flipH="1">
            <a:off x="10199075" y="5058475"/>
            <a:ext cx="192000" cy="4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60" name="Google Shape;56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68600"/>
            <a:ext cx="3826475" cy="270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46"/>
          <p:cNvCxnSpPr/>
          <p:nvPr/>
        </p:nvCxnSpPr>
        <p:spPr>
          <a:xfrm rot="10800000">
            <a:off x="9282175" y="5482650"/>
            <a:ext cx="854100" cy="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2" name="Google Shape;562;p46"/>
          <p:cNvSpPr txBox="1"/>
          <p:nvPr/>
        </p:nvSpPr>
        <p:spPr>
          <a:xfrm>
            <a:off x="10151000" y="5382050"/>
            <a:ext cx="904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68" name="Google Shape;568;p47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KP Communication Process</a:t>
            </a:r>
            <a:endParaRPr sz="3000"/>
          </a:p>
        </p:txBody>
      </p:sp>
      <p:sp>
        <p:nvSpPr>
          <p:cNvPr id="569" name="Google Shape;569;p47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The KOKOpoint interacts with a number of KOKO platforms to aid in its operations as shown below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This is effected through the;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KPC firmware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KOKO Launcher and KOKO App</a:t>
            </a:r>
            <a:endParaRPr sz="2400"/>
          </a:p>
        </p:txBody>
      </p:sp>
      <p:sp>
        <p:nvSpPr>
          <p:cNvPr id="570" name="Google Shape;570;p47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1" name="Google Shape;57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825" y="2795275"/>
            <a:ext cx="7214124" cy="327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8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77" name="Google Shape;577;p48"/>
          <p:cNvSpPr txBox="1"/>
          <p:nvPr>
            <p:ph idx="1" type="body"/>
          </p:nvPr>
        </p:nvSpPr>
        <p:spPr>
          <a:xfrm>
            <a:off x="108125" y="0"/>
            <a:ext cx="113727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Dispense Process</a:t>
            </a:r>
            <a:endParaRPr sz="3000"/>
          </a:p>
        </p:txBody>
      </p:sp>
      <p:sp>
        <p:nvSpPr>
          <p:cNvPr id="578" name="Google Shape;578;p48"/>
          <p:cNvSpPr txBox="1"/>
          <p:nvPr>
            <p:ph idx="2" type="body"/>
          </p:nvPr>
        </p:nvSpPr>
        <p:spPr>
          <a:xfrm>
            <a:off x="582250" y="797507"/>
            <a:ext cx="107697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406400" y="621900"/>
            <a:ext cx="10769700" cy="561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a customer docks a canister, NFC reader detects and reads the canister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the tablet the customer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ogs into the system to buy fuel.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ommunicat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the server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occurs via APIs when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customer PIN requested.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logs in and his/her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ccount details are displayed.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is able to buy fuel.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Customer logs out/exit and Undocks the canister.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KOKO maintenance technician is also able to perform various maintenance tasks via the maintenance interface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1200150" y="91443"/>
            <a:ext cx="10533000" cy="78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Standard nomenclature for KOKOpoint parts</a:t>
            </a:r>
            <a:endParaRPr/>
          </a:p>
        </p:txBody>
      </p:sp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11733276" y="6414377"/>
            <a:ext cx="458700" cy="44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8"/>
          <p:cNvSpPr/>
          <p:nvPr/>
        </p:nvSpPr>
        <p:spPr>
          <a:xfrm>
            <a:off x="961325" y="5716425"/>
            <a:ext cx="10506000" cy="515100"/>
          </a:xfrm>
          <a:prstGeom prst="roundRect">
            <a:avLst>
              <a:gd fmla="val 50000" name="adj"/>
            </a:avLst>
          </a:prstGeom>
          <a:solidFill>
            <a:srgbClr val="65D9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This nomenclature should be used consistently in all internal &amp; external KOKO communications</a:t>
            </a:r>
            <a:endParaRPr b="1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5296825" y="1131538"/>
            <a:ext cx="23238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1.	Sump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2.	Dispense column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3.	L-Frame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4.	Door lock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5.	Tank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6.	Refilling valves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7.	Hood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8.	Calibration unit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9.	KP Controller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10.	Canister Full Sensor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11.	Ventilation fan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12.	Canister dock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13.	Canister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14.	Screen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15.	Motion sensor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16.	KOKO sign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17.	Emergency Switch 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400" y="1043218"/>
            <a:ext cx="3533775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8775" y="1027743"/>
            <a:ext cx="1893475" cy="45362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8"/>
          <p:cNvCxnSpPr/>
          <p:nvPr/>
        </p:nvCxnSpPr>
        <p:spPr>
          <a:xfrm rot="10800000">
            <a:off x="2291625" y="1547275"/>
            <a:ext cx="470400" cy="95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8"/>
          <p:cNvSpPr txBox="1"/>
          <p:nvPr/>
        </p:nvSpPr>
        <p:spPr>
          <a:xfrm>
            <a:off x="1977850" y="1317175"/>
            <a:ext cx="4704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 SemiBold"/>
                <a:ea typeface="Nunito SemiBold"/>
                <a:cs typeface="Nunito SemiBold"/>
                <a:sym typeface="Nunito SemiBold"/>
              </a:rPr>
              <a:t>17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D9D9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KOKOpoint overview</a:t>
            </a:r>
            <a:endParaRPr sz="3000"/>
          </a:p>
        </p:txBody>
      </p:sp>
      <p:sp>
        <p:nvSpPr>
          <p:cNvPr id="212" name="Google Shape;212;p19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7038825" y="5976675"/>
            <a:ext cx="150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2709925" y="1075825"/>
            <a:ext cx="1865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9"/>
          <p:cNvPicPr preferRelativeResize="0"/>
          <p:nvPr/>
        </p:nvPicPr>
        <p:blipFill rotWithShape="1">
          <a:blip r:embed="rId3">
            <a:alphaModFix/>
          </a:blip>
          <a:srcRect b="0" l="42548" r="0" t="5713"/>
          <a:stretch/>
        </p:blipFill>
        <p:spPr>
          <a:xfrm>
            <a:off x="3147638" y="533400"/>
            <a:ext cx="6440875" cy="59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9"/>
          <p:cNvCxnSpPr/>
          <p:nvPr/>
        </p:nvCxnSpPr>
        <p:spPr>
          <a:xfrm rot="10800000">
            <a:off x="6573300" y="2642850"/>
            <a:ext cx="1968300" cy="261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19"/>
          <p:cNvCxnSpPr/>
          <p:nvPr/>
        </p:nvCxnSpPr>
        <p:spPr>
          <a:xfrm rot="10800000">
            <a:off x="6380850" y="5104600"/>
            <a:ext cx="2238000" cy="2397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9"/>
          <p:cNvCxnSpPr/>
          <p:nvPr/>
        </p:nvCxnSpPr>
        <p:spPr>
          <a:xfrm>
            <a:off x="4221900" y="737363"/>
            <a:ext cx="2250000" cy="112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9"/>
          <p:cNvCxnSpPr>
            <a:stCxn id="220" idx="3"/>
          </p:cNvCxnSpPr>
          <p:nvPr/>
        </p:nvCxnSpPr>
        <p:spPr>
          <a:xfrm flipH="1" rot="10800000">
            <a:off x="3321425" y="2440475"/>
            <a:ext cx="1713900" cy="401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19"/>
          <p:cNvSpPr txBox="1"/>
          <p:nvPr/>
        </p:nvSpPr>
        <p:spPr>
          <a:xfrm>
            <a:off x="3534850" y="533400"/>
            <a:ext cx="8724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2098925" y="2651075"/>
            <a:ext cx="1222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KOKOPoint controller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8541025" y="2722775"/>
            <a:ext cx="87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SS Tank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8651925" y="5041075"/>
            <a:ext cx="11112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Dispense Column</a:t>
            </a:r>
            <a:endParaRPr/>
          </a:p>
        </p:txBody>
      </p:sp>
      <p:cxnSp>
        <p:nvCxnSpPr>
          <p:cNvPr id="224" name="Google Shape;224;p19"/>
          <p:cNvCxnSpPr/>
          <p:nvPr/>
        </p:nvCxnSpPr>
        <p:spPr>
          <a:xfrm rot="10800000">
            <a:off x="7151100" y="1153175"/>
            <a:ext cx="1390500" cy="825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19"/>
          <p:cNvSpPr txBox="1"/>
          <p:nvPr/>
        </p:nvSpPr>
        <p:spPr>
          <a:xfrm>
            <a:off x="8541025" y="1052425"/>
            <a:ext cx="8724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Modem</a:t>
            </a:r>
            <a:endParaRPr/>
          </a:p>
        </p:txBody>
      </p:sp>
      <p:cxnSp>
        <p:nvCxnSpPr>
          <p:cNvPr id="226" name="Google Shape;226;p19"/>
          <p:cNvCxnSpPr>
            <a:stCxn id="227" idx="3"/>
          </p:cNvCxnSpPr>
          <p:nvPr/>
        </p:nvCxnSpPr>
        <p:spPr>
          <a:xfrm flipH="1" rot="10800000">
            <a:off x="4108500" y="1065825"/>
            <a:ext cx="1776300" cy="81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19"/>
          <p:cNvSpPr txBox="1"/>
          <p:nvPr/>
        </p:nvSpPr>
        <p:spPr>
          <a:xfrm>
            <a:off x="3462900" y="956625"/>
            <a:ext cx="64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UPS</a:t>
            </a:r>
            <a:endParaRPr/>
          </a:p>
        </p:txBody>
      </p:sp>
      <p:cxnSp>
        <p:nvCxnSpPr>
          <p:cNvPr id="228" name="Google Shape;228;p19"/>
          <p:cNvCxnSpPr/>
          <p:nvPr/>
        </p:nvCxnSpPr>
        <p:spPr>
          <a:xfrm flipH="1" rot="10800000">
            <a:off x="3006750" y="4479450"/>
            <a:ext cx="1457100" cy="4581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9"/>
          <p:cNvSpPr txBox="1"/>
          <p:nvPr/>
        </p:nvSpPr>
        <p:spPr>
          <a:xfrm>
            <a:off x="1705050" y="4771075"/>
            <a:ext cx="1301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Canister Dock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19"/>
          <p:cNvCxnSpPr>
            <a:stCxn id="231" idx="3"/>
          </p:cNvCxnSpPr>
          <p:nvPr/>
        </p:nvCxnSpPr>
        <p:spPr>
          <a:xfrm flipH="1" rot="10800000">
            <a:off x="2920450" y="3298838"/>
            <a:ext cx="2115000" cy="349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19"/>
          <p:cNvSpPr txBox="1"/>
          <p:nvPr/>
        </p:nvSpPr>
        <p:spPr>
          <a:xfrm>
            <a:off x="2209150" y="3434138"/>
            <a:ext cx="711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406400" y="152399"/>
            <a:ext cx="107697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"/>
          <p:cNvSpPr txBox="1"/>
          <p:nvPr>
            <p:ph idx="2" type="body"/>
          </p:nvPr>
        </p:nvSpPr>
        <p:spPr>
          <a:xfrm>
            <a:off x="406400" y="646982"/>
            <a:ext cx="10769700" cy="54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63" y="105725"/>
            <a:ext cx="11210925" cy="6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 txBox="1"/>
          <p:nvPr>
            <p:ph idx="1" type="body"/>
          </p:nvPr>
        </p:nvSpPr>
        <p:spPr>
          <a:xfrm>
            <a:off x="406400" y="152401"/>
            <a:ext cx="10769700" cy="655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List of components</a:t>
            </a:r>
            <a:endParaRPr sz="3000"/>
          </a:p>
        </p:txBody>
      </p:sp>
      <p:sp>
        <p:nvSpPr>
          <p:cNvPr id="247" name="Google Shape;247;p21"/>
          <p:cNvSpPr txBox="1"/>
          <p:nvPr>
            <p:ph idx="2" type="body"/>
          </p:nvPr>
        </p:nvSpPr>
        <p:spPr>
          <a:xfrm>
            <a:off x="406425" y="5334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48" name="Google Shape;248;p21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1"/>
          <p:cNvSpPr txBox="1"/>
          <p:nvPr/>
        </p:nvSpPr>
        <p:spPr>
          <a:xfrm>
            <a:off x="760700" y="1012050"/>
            <a:ext cx="4964100" cy="48339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SENSORS &amp; SWITCHES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Flowmeter(FLM)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NFC board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 level sensor(TPS)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 full sensor(CF)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Reed switch(KP door sensor &amp; refill box door sensor)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PIR (motion sensor)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 limit switch(Canister dock switch)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Ethanol sensor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sensor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Reset switch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 txBox="1"/>
          <p:nvPr/>
        </p:nvSpPr>
        <p:spPr>
          <a:xfrm>
            <a:off x="6269225" y="1069725"/>
            <a:ext cx="4470900" cy="1633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ACCESSIBILITY DEVICES</a:t>
            </a:r>
            <a:endParaRPr b="1" sz="2400"/>
          </a:p>
          <a:p>
            <a:pPr indent="-3810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Tablet      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Modem</a:t>
            </a:r>
            <a:endParaRPr sz="2400"/>
          </a:p>
        </p:txBody>
      </p:sp>
      <p:sp>
        <p:nvSpPr>
          <p:cNvPr id="251" name="Google Shape;251;p21"/>
          <p:cNvSpPr txBox="1"/>
          <p:nvPr/>
        </p:nvSpPr>
        <p:spPr>
          <a:xfrm>
            <a:off x="6252725" y="3926475"/>
            <a:ext cx="4470900" cy="18147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POWER UNIT ACCESSORIES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UPS,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Emergency cut-off switch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6269225" y="3054900"/>
            <a:ext cx="4470900" cy="519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b="1" lang="en-US" sz="2400"/>
              <a:t>Illumination module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 txBox="1"/>
          <p:nvPr>
            <p:ph idx="1" type="body"/>
          </p:nvPr>
        </p:nvSpPr>
        <p:spPr>
          <a:xfrm>
            <a:off x="406400" y="152400"/>
            <a:ext cx="10769700" cy="511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List of components</a:t>
            </a:r>
            <a:endParaRPr sz="3000"/>
          </a:p>
        </p:txBody>
      </p:sp>
      <p:sp>
        <p:nvSpPr>
          <p:cNvPr id="259" name="Google Shape;259;p22"/>
          <p:cNvSpPr txBox="1"/>
          <p:nvPr>
            <p:ph idx="2" type="body"/>
          </p:nvPr>
        </p:nvSpPr>
        <p:spPr>
          <a:xfrm>
            <a:off x="406425" y="5334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60" name="Google Shape;260;p22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p22"/>
          <p:cNvSpPr txBox="1"/>
          <p:nvPr/>
        </p:nvSpPr>
        <p:spPr>
          <a:xfrm>
            <a:off x="787725" y="3576425"/>
            <a:ext cx="4309500" cy="2672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ACTUATORS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Motorised ball valves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Microelectric Pump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Diaphragm Valve (Solenoid)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Door lock &amp; latch(for both the KP and refill box)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787725" y="966050"/>
            <a:ext cx="4309500" cy="24456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PCBs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KPC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Calibration module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Connector PCBs(Above tank,Below left and Below right,Refill box)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5639963" y="797475"/>
            <a:ext cx="5298000" cy="55602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PLUMBING PARTS &amp; FITTINGS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Valve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Pressure release valve(in the refill box)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½” manual ball valve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½” 3-piece union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½” nipple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½” tee joint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barbed connector(tail end-½”,¾”)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elbow(½”,¾”)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hose clip(9mm,11mm,28mm)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½”-to-¼” reducing bush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 lock connector couplings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8mm silicone hose(dispense fuel line)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6mm silicone hose(dispense air line)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 rot="5400000">
            <a:off x="8902650" y="2959050"/>
            <a:ext cx="5867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406400" y="0"/>
            <a:ext cx="10769700" cy="5715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List of components</a:t>
            </a:r>
            <a:endParaRPr sz="3000"/>
          </a:p>
        </p:txBody>
      </p:sp>
      <p:sp>
        <p:nvSpPr>
          <p:cNvPr id="270" name="Google Shape;270;p23"/>
          <p:cNvSpPr txBox="1"/>
          <p:nvPr>
            <p:ph idx="2" type="body"/>
          </p:nvPr>
        </p:nvSpPr>
        <p:spPr>
          <a:xfrm>
            <a:off x="406400" y="571500"/>
            <a:ext cx="107697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11574082" y="6357668"/>
            <a:ext cx="542100" cy="427800"/>
          </a:xfrm>
          <a:prstGeom prst="rect">
            <a:avLst/>
          </a:prstGeom>
          <a:noFill/>
          <a:ln cap="flat" cmpd="sng" w="9525">
            <a:solidFill>
              <a:srgbClr val="8595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5" y="688025"/>
            <a:ext cx="2533149" cy="18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8" y="4438650"/>
            <a:ext cx="2524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363" y="4252600"/>
            <a:ext cx="2177875" cy="18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6175" y="4252599"/>
            <a:ext cx="2247450" cy="17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55627" y="639850"/>
            <a:ext cx="2247450" cy="199622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572950" y="2656400"/>
            <a:ext cx="2450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CAT 6 Ethernet cable</a:t>
            </a:r>
            <a:endParaRPr sz="1800"/>
          </a:p>
        </p:txBody>
      </p:sp>
      <p:sp>
        <p:nvSpPr>
          <p:cNvPr id="278" name="Google Shape;278;p23"/>
          <p:cNvSpPr txBox="1"/>
          <p:nvPr/>
        </p:nvSpPr>
        <p:spPr>
          <a:xfrm>
            <a:off x="572950" y="4057650"/>
            <a:ext cx="1944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USB A-B cable</a:t>
            </a:r>
            <a:endParaRPr sz="1800"/>
          </a:p>
        </p:txBody>
      </p:sp>
      <p:sp>
        <p:nvSpPr>
          <p:cNvPr id="279" name="Google Shape;279;p23"/>
          <p:cNvSpPr txBox="1"/>
          <p:nvPr/>
        </p:nvSpPr>
        <p:spPr>
          <a:xfrm>
            <a:off x="8565550" y="2742525"/>
            <a:ext cx="1827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DC power cable</a:t>
            </a:r>
            <a:endParaRPr sz="1800"/>
          </a:p>
        </p:txBody>
      </p:sp>
      <p:sp>
        <p:nvSpPr>
          <p:cNvPr id="280" name="Google Shape;280;p23"/>
          <p:cNvSpPr txBox="1"/>
          <p:nvPr/>
        </p:nvSpPr>
        <p:spPr>
          <a:xfrm>
            <a:off x="4787925" y="3767550"/>
            <a:ext cx="21780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AC/Mains cable</a:t>
            </a:r>
            <a:endParaRPr sz="1800"/>
          </a:p>
        </p:txBody>
      </p:sp>
      <p:sp>
        <p:nvSpPr>
          <p:cNvPr id="281" name="Google Shape;281;p23"/>
          <p:cNvSpPr txBox="1"/>
          <p:nvPr/>
        </p:nvSpPr>
        <p:spPr>
          <a:xfrm>
            <a:off x="8281675" y="3767550"/>
            <a:ext cx="2100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D-connector cable</a:t>
            </a:r>
            <a:endParaRPr sz="1800"/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6550" y="639850"/>
            <a:ext cx="2349375" cy="1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5082400" y="2742525"/>
            <a:ext cx="14238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Cable tray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Ev1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